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1" r:id="rId2"/>
    <p:sldId id="272" r:id="rId3"/>
    <p:sldId id="274" r:id="rId4"/>
    <p:sldId id="273" r:id="rId5"/>
    <p:sldId id="275" r:id="rId6"/>
    <p:sldId id="276" r:id="rId7"/>
    <p:sldId id="277" r:id="rId8"/>
    <p:sldId id="256" r:id="rId9"/>
    <p:sldId id="257" r:id="rId10"/>
    <p:sldId id="258" r:id="rId11"/>
    <p:sldId id="259" r:id="rId12"/>
    <p:sldId id="269" r:id="rId13"/>
    <p:sldId id="260" r:id="rId14"/>
    <p:sldId id="261" r:id="rId15"/>
    <p:sldId id="264" r:id="rId16"/>
    <p:sldId id="293" r:id="rId17"/>
    <p:sldId id="280" r:id="rId18"/>
    <p:sldId id="282" r:id="rId19"/>
    <p:sldId id="281" r:id="rId20"/>
    <p:sldId id="285" r:id="rId21"/>
    <p:sldId id="286" r:id="rId22"/>
    <p:sldId id="287" r:id="rId23"/>
    <p:sldId id="288" r:id="rId24"/>
    <p:sldId id="291" r:id="rId25"/>
    <p:sldId id="292" r:id="rId26"/>
    <p:sldId id="283" r:id="rId27"/>
    <p:sldId id="29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AA6F"/>
    <a:srgbClr val="B2975A"/>
    <a:srgbClr val="8F6E4F"/>
    <a:srgbClr val="8F9092"/>
    <a:srgbClr val="414143"/>
    <a:srgbClr val="B69B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36826" autoAdjust="0"/>
  </p:normalViewPr>
  <p:slideViewPr>
    <p:cSldViewPr snapToGrid="0">
      <p:cViewPr varScale="1">
        <p:scale>
          <a:sx n="79" d="100"/>
          <a:sy n="79" d="100"/>
        </p:scale>
        <p:origin x="72" y="2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C5693-721C-4584-90E2-E99C4F7DE711}" type="datetimeFigureOut">
              <a:rPr lang="en-GB" smtClean="0"/>
              <a:t>16/04/2019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7AB4D-06DA-420C-A46A-393E25CE4C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470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dirty="0" smtClean="0"/>
              <a:t>RC-2000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smtClean="0"/>
              <a:t>RC-2020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smtClean="0"/>
              <a:t>RC stands for Renewal and Change but …. Not a lot of people know that!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smtClean="0"/>
              <a:t>The</a:t>
            </a:r>
            <a:r>
              <a:rPr lang="en-GB" baseline="0" dirty="0" smtClean="0"/>
              <a:t> mission or core purpose is renewal and change and as our Bylaws state, we do this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exchanging CEO views and college practices in an open, honest and candid manner. 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RENEWAL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GB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reflects our commitment to constantly challenge and improve services and utilize partnerships to better serve their students, faculty and communities.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775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also looked at how the</a:t>
            </a:r>
            <a:r>
              <a:rPr lang="en-GB" baseline="0" dirty="0" smtClean="0"/>
              <a:t> brand would work in campaign format.</a:t>
            </a:r>
          </a:p>
          <a:p>
            <a:endParaRPr lang="en-GB" baseline="0" dirty="0" smtClean="0"/>
          </a:p>
          <a:p>
            <a:r>
              <a:rPr lang="en-GB" baseline="0" dirty="0" smtClean="0"/>
              <a:t>Asked ourselves the question – ‘why do CC’s exist’ and the response was ‘we exist for generations’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44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</a:t>
            </a:r>
            <a:r>
              <a:rPr lang="en-GB" baseline="0" dirty="0" smtClean="0"/>
              <a:t> looked at a colour palette that resonated with the brand:</a:t>
            </a:r>
          </a:p>
          <a:p>
            <a:r>
              <a:rPr lang="en-GB" baseline="0" dirty="0" smtClean="0"/>
              <a:t>Copper that implies honesty and stability</a:t>
            </a:r>
          </a:p>
          <a:p>
            <a:r>
              <a:rPr lang="en-GB" baseline="0" dirty="0" smtClean="0"/>
              <a:t>Gold that implies wisdom</a:t>
            </a:r>
          </a:p>
          <a:p>
            <a:r>
              <a:rPr lang="en-GB" baseline="0" dirty="0" smtClean="0"/>
              <a:t>Silver that infers professionalism and </a:t>
            </a:r>
          </a:p>
          <a:p>
            <a:r>
              <a:rPr lang="en-GB" baseline="0" dirty="0" smtClean="0"/>
              <a:t>Black that reinforces power and sophistication.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836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put this together</a:t>
            </a:r>
            <a:r>
              <a:rPr lang="en-GB" baseline="0" dirty="0" smtClean="0"/>
              <a:t> to come up with the first proposal.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97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And then</a:t>
            </a:r>
            <a:r>
              <a:rPr lang="en-GB" baseline="0" dirty="0" smtClean="0"/>
              <a:t> we started to look at how this would work across various formats….</a:t>
            </a:r>
          </a:p>
          <a:p>
            <a:endParaRPr lang="en-GB" baseline="0" dirty="0" smtClean="0"/>
          </a:p>
          <a:p>
            <a:r>
              <a:rPr lang="en-GB" baseline="0" dirty="0" smtClean="0"/>
              <a:t>On a brochure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232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On a poster….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017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shared the first iteration in</a:t>
            </a:r>
            <a:r>
              <a:rPr lang="en-GB" baseline="0" dirty="0" smtClean="0"/>
              <a:t> Oklahoma and the feedback included:</a:t>
            </a:r>
          </a:p>
          <a:p>
            <a:pPr marL="228600" indent="-228600">
              <a:buAutoNum type="arabicPeriod"/>
            </a:pPr>
            <a:r>
              <a:rPr lang="en-GB" baseline="0" dirty="0" smtClean="0"/>
              <a:t>For our Generations doesn’t reflect the shared values of the members.  It needs to be more personal and it needs to be aspirational.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012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baseline="0" dirty="0" smtClean="0"/>
          </a:p>
          <a:p>
            <a:r>
              <a:rPr lang="en-GB" dirty="0" smtClean="0"/>
              <a:t>We shared the first iteration in</a:t>
            </a:r>
            <a:r>
              <a:rPr lang="en-GB" baseline="0" dirty="0" smtClean="0"/>
              <a:t> Oklahoma and the feedback included:</a:t>
            </a:r>
          </a:p>
          <a:p>
            <a:pPr marL="228600" indent="-228600">
              <a:buAutoNum type="arabicPeriod"/>
            </a:pPr>
            <a:r>
              <a:rPr lang="en-GB" baseline="0" dirty="0" smtClean="0"/>
              <a:t>For our Generations doesn’t reflect the shared values of the members.  It needs to be more personal and it needs to be aspirational.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54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Community College and Trust in the name is very important but, we need reference to the Global nature of the membership.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40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black</a:t>
            </a:r>
            <a:r>
              <a:rPr lang="en-GB" baseline="0" dirty="0" smtClean="0"/>
              <a:t> colour way was too corporate but we still needed a colour that reflects the gravitas and heritage of the organization.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218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Tested</a:t>
            </a:r>
            <a:r>
              <a:rPr lang="en-GB" baseline="0" dirty="0" smtClean="0"/>
              <a:t> the concept to see how it work across campaigns and how it would translate across materials.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332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dirty="0" smtClean="0"/>
              <a:t>2020 is just around the corner.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smtClean="0"/>
              <a:t>There</a:t>
            </a:r>
            <a:r>
              <a:rPr lang="en-GB" baseline="0" dirty="0" smtClean="0"/>
              <a:t> is little to no brand recognition </a:t>
            </a:r>
          </a:p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Anecdotal feedback suggests that the RC brand is viewed as an ‘old boys network’ – a closed shop for boys.</a:t>
            </a:r>
          </a:p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We know that this is not the case.</a:t>
            </a:r>
          </a:p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Also, we’re at a cross roads.  </a:t>
            </a:r>
          </a:p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Founding members are retiring and we need to ensure that the brand is relevant and accessible.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274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Outdoor</a:t>
            </a:r>
            <a:r>
              <a:rPr lang="en-GB" baseline="0" dirty="0" smtClean="0"/>
              <a:t> advertising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4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Building</a:t>
            </a:r>
            <a:r>
              <a:rPr lang="en-GB" baseline="0" dirty="0" smtClean="0"/>
              <a:t> the urban landscape into the creative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452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 a potential membership recruitment</a:t>
            </a:r>
            <a:r>
              <a:rPr lang="en-GB" baseline="0" dirty="0" smtClean="0"/>
              <a:t> campaigns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4874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Examples of</a:t>
            </a:r>
            <a:r>
              <a:rPr lang="en-GB" baseline="0" dirty="0" smtClean="0"/>
              <a:t> corporate collateral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7394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517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dirty="0" smtClean="0"/>
              <a:t>Unique, safe space</a:t>
            </a:r>
            <a:r>
              <a:rPr lang="en-GB" baseline="0" dirty="0" smtClean="0"/>
              <a:t> to share high points and low points</a:t>
            </a:r>
          </a:p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There’s g</a:t>
            </a:r>
            <a:r>
              <a:rPr lang="en-GB" dirty="0" smtClean="0"/>
              <a:t>ravitas – huge</a:t>
            </a:r>
            <a:r>
              <a:rPr lang="en-GB" baseline="0" dirty="0" smtClean="0"/>
              <a:t> experience in the room</a:t>
            </a:r>
          </a:p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No competition – genuinely collegiate learning environment.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622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dirty="0" smtClean="0"/>
              <a:t>The student comes</a:t>
            </a:r>
            <a:r>
              <a:rPr lang="en-GB" baseline="0" dirty="0" smtClean="0"/>
              <a:t> first every time.</a:t>
            </a:r>
          </a:p>
          <a:p>
            <a:pPr marL="228600" indent="-228600">
              <a:buFont typeface="+mj-lt"/>
              <a:buAutoNum type="arabicPeriod"/>
            </a:pPr>
            <a:r>
              <a:rPr lang="en-GB" baseline="0" dirty="0" smtClean="0"/>
              <a:t>It’s personal – you all want every student to succeed.</a:t>
            </a:r>
            <a:endParaRPr lang="en-GB" dirty="0" smtClean="0"/>
          </a:p>
          <a:p>
            <a:pPr marL="228600" indent="-228600">
              <a:buFont typeface="+mj-lt"/>
              <a:buAutoNum type="arabicPeriod"/>
            </a:pPr>
            <a:r>
              <a:rPr lang="en-GB" dirty="0" smtClean="0"/>
              <a:t>Humility/humble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smtClean="0"/>
              <a:t>This</a:t>
            </a:r>
            <a:r>
              <a:rPr lang="en-GB" baseline="0" dirty="0" smtClean="0"/>
              <a:t> is your vocation…..</a:t>
            </a:r>
            <a:endParaRPr lang="en-GB" dirty="0" smtClean="0"/>
          </a:p>
          <a:p>
            <a:pPr marL="228600" indent="-22860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931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dirty="0" smtClean="0"/>
              <a:t>Elite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smtClean="0"/>
              <a:t>Global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smtClean="0"/>
              <a:t>Invitation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718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At</a:t>
            </a:r>
            <a:r>
              <a:rPr lang="en-GB" baseline="0" dirty="0" smtClean="0"/>
              <a:t> a crossroads?</a:t>
            </a:r>
          </a:p>
          <a:p>
            <a:r>
              <a:rPr lang="en-GB" baseline="0" dirty="0" smtClean="0"/>
              <a:t>Founding Presidents have retired.  Stalwart members are retiring.</a:t>
            </a:r>
          </a:p>
          <a:p>
            <a:r>
              <a:rPr lang="en-GB" baseline="0" dirty="0" smtClean="0"/>
              <a:t>Time to thrive or die.</a:t>
            </a:r>
          </a:p>
          <a:p>
            <a:r>
              <a:rPr lang="en-GB" baseline="0" dirty="0" smtClean="0"/>
              <a:t>Needed to start a brand conversation….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961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 smtClean="0"/>
              <a:t>RC-2020 is</a:t>
            </a:r>
            <a:r>
              <a:rPr lang="en-GB" baseline="0" dirty="0" smtClean="0"/>
              <a:t> so subtle that I have to explain it every time.</a:t>
            </a:r>
          </a:p>
          <a:p>
            <a:pPr marL="228600" indent="-228600">
              <a:buAutoNum type="arabicPeriod"/>
            </a:pPr>
            <a:r>
              <a:rPr lang="en-GB" baseline="0" dirty="0" smtClean="0"/>
              <a:t>It gives nothing away about who we are, what we do.</a:t>
            </a:r>
          </a:p>
          <a:p>
            <a:pPr marL="228600" indent="-228600">
              <a:buAutoNum type="arabicPeriod"/>
            </a:pPr>
            <a:r>
              <a:rPr lang="en-GB" baseline="0" dirty="0" smtClean="0"/>
              <a:t>It makes no connection to the sector, the mission or the values of the network?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496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1.  At</a:t>
            </a:r>
            <a:r>
              <a:rPr lang="en-GB" baseline="0" dirty="0" smtClean="0"/>
              <a:t> our conversation in Miami, we felt it was really important to have ‘community college’ in the name.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107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</a:t>
            </a:r>
            <a:r>
              <a:rPr lang="en-GB" baseline="0" dirty="0" smtClean="0"/>
              <a:t> wanted the name to reflect the relationships between the members and the term that came up time and again was ‘Trust’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7AB4D-06DA-420C-A46A-393E25CE4C3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399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CF90-B383-40F6-A51A-EA8E20143FE9}" type="datetimeFigureOut">
              <a:rPr lang="en-GB" smtClean="0"/>
              <a:t>16/04/2019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7CA63-E761-473C-8660-1F677232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617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CF90-B383-40F6-A51A-EA8E20143FE9}" type="datetimeFigureOut">
              <a:rPr lang="en-GB" smtClean="0"/>
              <a:t>16/04/2019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7CA63-E761-473C-8660-1F677232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892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CF90-B383-40F6-A51A-EA8E20143FE9}" type="datetimeFigureOut">
              <a:rPr lang="en-GB" smtClean="0"/>
              <a:t>16/04/2019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7CA63-E761-473C-8660-1F677232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453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CF90-B383-40F6-A51A-EA8E20143FE9}" type="datetimeFigureOut">
              <a:rPr lang="en-GB" smtClean="0"/>
              <a:t>16/04/2019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7CA63-E761-473C-8660-1F677232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526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CF90-B383-40F6-A51A-EA8E20143FE9}" type="datetimeFigureOut">
              <a:rPr lang="en-GB" smtClean="0"/>
              <a:t>16/04/2019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7CA63-E761-473C-8660-1F677232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8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CF90-B383-40F6-A51A-EA8E20143FE9}" type="datetimeFigureOut">
              <a:rPr lang="en-GB" smtClean="0"/>
              <a:t>16/04/2019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7CA63-E761-473C-8660-1F677232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04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CF90-B383-40F6-A51A-EA8E20143FE9}" type="datetimeFigureOut">
              <a:rPr lang="en-GB" smtClean="0"/>
              <a:t>16/04/2019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7CA63-E761-473C-8660-1F677232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411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CF90-B383-40F6-A51A-EA8E20143FE9}" type="datetimeFigureOut">
              <a:rPr lang="en-GB" smtClean="0"/>
              <a:t>16/04/2019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7CA63-E761-473C-8660-1F677232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305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CF90-B383-40F6-A51A-EA8E20143FE9}" type="datetimeFigureOut">
              <a:rPr lang="en-GB" smtClean="0"/>
              <a:t>16/04/2019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7CA63-E761-473C-8660-1F677232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59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CF90-B383-40F6-A51A-EA8E20143FE9}" type="datetimeFigureOut">
              <a:rPr lang="en-GB" smtClean="0"/>
              <a:t>16/04/2019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7CA63-E761-473C-8660-1F677232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30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CF90-B383-40F6-A51A-EA8E20143FE9}" type="datetimeFigureOut">
              <a:rPr lang="en-GB" smtClean="0"/>
              <a:t>16/04/2019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7CA63-E761-473C-8660-1F677232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393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7CF90-B383-40F6-A51A-EA8E20143FE9}" type="datetimeFigureOut">
              <a:rPr lang="en-GB" smtClean="0"/>
              <a:t>16/04/2019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7CA63-E761-473C-8660-1F67723201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3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7152" y="2857202"/>
            <a:ext cx="5418383" cy="1325563"/>
          </a:xfrm>
        </p:spPr>
        <p:txBody>
          <a:bodyPr>
            <a:noAutofit/>
          </a:bodyPr>
          <a:lstStyle/>
          <a:p>
            <a:r>
              <a:rPr lang="en-GB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 Starting Point</a:t>
            </a:r>
            <a:endParaRPr lang="en-GB" sz="54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61010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9665" cy="6890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8720" y="976096"/>
            <a:ext cx="1213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B69B60"/>
                </a:solidFill>
              </a:rPr>
              <a:t>Firm Belief</a:t>
            </a:r>
            <a:endParaRPr lang="en-GB" b="1" dirty="0">
              <a:solidFill>
                <a:srgbClr val="B69B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4226" y="1510066"/>
            <a:ext cx="861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B69B60"/>
                </a:solidFill>
              </a:rPr>
              <a:t>Honest</a:t>
            </a:r>
            <a:endParaRPr lang="en-GB" b="1" dirty="0">
              <a:solidFill>
                <a:srgbClr val="B69B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72659" y="1247200"/>
            <a:ext cx="64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Faith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749" y="1789408"/>
            <a:ext cx="272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Confidence</a:t>
            </a: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 in the certainty</a:t>
            </a:r>
            <a:endParaRPr lang="en-GB" sz="3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93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9665" cy="6890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9168" y="720723"/>
            <a:ext cx="1750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B69B60"/>
                </a:solidFill>
              </a:rPr>
              <a:t>Uniting a Nation</a:t>
            </a:r>
            <a:endParaRPr lang="en-GB" b="1" dirty="0">
              <a:solidFill>
                <a:srgbClr val="B69B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86063" y="1254693"/>
            <a:ext cx="19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B69B60"/>
                </a:solidFill>
              </a:rPr>
              <a:t>Stronger, Together</a:t>
            </a:r>
            <a:endParaRPr lang="en-GB" b="1" dirty="0">
              <a:solidFill>
                <a:srgbClr val="B69B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8033" y="991827"/>
            <a:ext cx="191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Giving life chances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05804" y="1558749"/>
            <a:ext cx="1699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Making possible</a:t>
            </a:r>
            <a:endParaRPr lang="en-GB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0884" y="5041469"/>
            <a:ext cx="2126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B69B60"/>
                </a:solidFill>
              </a:rPr>
              <a:t>Better opportunities</a:t>
            </a:r>
            <a:endParaRPr lang="en-GB" b="1" dirty="0">
              <a:solidFill>
                <a:srgbClr val="B69B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0884" y="5351930"/>
            <a:ext cx="13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Guiding light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60884" y="5662391"/>
            <a:ext cx="1676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B69B60"/>
                </a:solidFill>
              </a:rPr>
              <a:t>Future proofing</a:t>
            </a:r>
            <a:endParaRPr lang="en-GB" b="1" dirty="0">
              <a:solidFill>
                <a:srgbClr val="B69B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60884" y="5966239"/>
            <a:ext cx="1366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65000"/>
                  </a:schemeClr>
                </a:solidFill>
              </a:rPr>
              <a:t>Empowering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374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18529" y="2125186"/>
            <a:ext cx="15347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414143"/>
                </a:solidFill>
              </a:rPr>
              <a:t>Power</a:t>
            </a:r>
          </a:p>
          <a:p>
            <a:pPr algn="ctr"/>
            <a:r>
              <a:rPr lang="en-GB" b="1" dirty="0" smtClean="0">
                <a:solidFill>
                  <a:srgbClr val="414143"/>
                </a:solidFill>
              </a:rPr>
              <a:t>Sophistication</a:t>
            </a:r>
            <a:endParaRPr lang="en-GB" b="1" dirty="0">
              <a:solidFill>
                <a:srgbClr val="414143"/>
              </a:solidFill>
            </a:endParaRPr>
          </a:p>
          <a:p>
            <a:pPr algn="ctr"/>
            <a:endParaRPr lang="en-GB" b="1" dirty="0">
              <a:solidFill>
                <a:srgbClr val="41414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52656" y="2125010"/>
            <a:ext cx="1443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4AA6F"/>
                </a:solidFill>
              </a:rPr>
              <a:t>Extravagance</a:t>
            </a:r>
          </a:p>
          <a:p>
            <a:pPr algn="ctr"/>
            <a:r>
              <a:rPr lang="en-GB" b="1" dirty="0" smtClean="0">
                <a:solidFill>
                  <a:srgbClr val="C4AA6F"/>
                </a:solidFill>
              </a:rPr>
              <a:t>Wisdom</a:t>
            </a:r>
            <a:endParaRPr lang="en-GB" b="1" dirty="0">
              <a:solidFill>
                <a:srgbClr val="C4AA6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33773" y="2125186"/>
            <a:ext cx="16862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i="0" dirty="0" smtClean="0">
                <a:solidFill>
                  <a:srgbClr val="8F9092"/>
                </a:solidFill>
                <a:effectLst/>
              </a:rPr>
              <a:t>Professionalism</a:t>
            </a:r>
            <a:br>
              <a:rPr lang="en-GB" b="1" i="0" dirty="0" smtClean="0">
                <a:solidFill>
                  <a:srgbClr val="8F9092"/>
                </a:solidFill>
                <a:effectLst/>
              </a:rPr>
            </a:br>
            <a:r>
              <a:rPr lang="en-GB" b="1" i="0" dirty="0" smtClean="0">
                <a:solidFill>
                  <a:srgbClr val="8F9092"/>
                </a:solidFill>
                <a:effectLst/>
              </a:rPr>
              <a:t>Formality</a:t>
            </a:r>
            <a:endParaRPr lang="en-GB" b="1" i="0" dirty="0">
              <a:solidFill>
                <a:srgbClr val="8F9092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7601" y="2125010"/>
            <a:ext cx="970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B2975A"/>
                </a:solidFill>
              </a:rPr>
              <a:t>Honesty</a:t>
            </a:r>
          </a:p>
          <a:p>
            <a:pPr algn="ctr"/>
            <a:r>
              <a:rPr lang="en-GB" b="1" dirty="0">
                <a:solidFill>
                  <a:srgbClr val="B2975A"/>
                </a:solidFill>
              </a:rPr>
              <a:t>S</a:t>
            </a:r>
            <a:r>
              <a:rPr lang="en-GB" b="1" dirty="0" smtClean="0">
                <a:solidFill>
                  <a:srgbClr val="B2975A"/>
                </a:solidFill>
              </a:rPr>
              <a:t>table</a:t>
            </a:r>
            <a:endParaRPr lang="en-GB" b="1" dirty="0">
              <a:solidFill>
                <a:srgbClr val="B297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090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363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6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99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9254" y="3702603"/>
            <a:ext cx="9212746" cy="1673225"/>
          </a:xfrm>
        </p:spPr>
        <p:txBody>
          <a:bodyPr>
            <a:noAutofit/>
          </a:bodyPr>
          <a:lstStyle/>
          <a:p>
            <a:r>
              <a:rPr lang="en-GB" sz="6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/>
            </a:r>
            <a:br>
              <a:rPr lang="en-GB" sz="6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GB" sz="6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The conversation continued</a:t>
            </a:r>
            <a:endParaRPr lang="en-GB" sz="6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2809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985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63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729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9778" y="2766218"/>
            <a:ext cx="10515600" cy="1325563"/>
          </a:xfrm>
        </p:spPr>
        <p:txBody>
          <a:bodyPr>
            <a:noAutofit/>
          </a:bodyPr>
          <a:lstStyle/>
          <a:p>
            <a:r>
              <a:rPr lang="en-GB" sz="5400" b="1" dirty="0" smtClean="0">
                <a:solidFill>
                  <a:schemeClr val="bg1"/>
                </a:solidFill>
                <a:latin typeface="+mn-lt"/>
              </a:rPr>
              <a:t>Why </a:t>
            </a:r>
            <a:br>
              <a:rPr lang="en-GB" sz="5400" b="1" dirty="0" smtClean="0">
                <a:solidFill>
                  <a:schemeClr val="bg1"/>
                </a:solidFill>
                <a:latin typeface="+mn-lt"/>
              </a:rPr>
            </a:br>
            <a:r>
              <a:rPr lang="en-GB" sz="5400" b="1" dirty="0" smtClean="0">
                <a:solidFill>
                  <a:schemeClr val="bg1"/>
                </a:solidFill>
                <a:latin typeface="+mn-lt"/>
              </a:rPr>
              <a:t>change?</a:t>
            </a:r>
            <a:endParaRPr lang="en-GB" sz="5400" b="1" dirty="0">
              <a:solidFill>
                <a:srgbClr val="C4AA6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640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155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35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64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56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74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67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42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9778" y="2766218"/>
            <a:ext cx="5998274" cy="1325563"/>
          </a:xfrm>
        </p:spPr>
        <p:txBody>
          <a:bodyPr>
            <a:noAutofit/>
          </a:bodyPr>
          <a:lstStyle/>
          <a:p>
            <a:r>
              <a:rPr lang="en-GB" sz="5400" b="1" dirty="0" smtClean="0">
                <a:solidFill>
                  <a:schemeClr val="bg1"/>
                </a:solidFill>
                <a:latin typeface="+mn-lt"/>
              </a:rPr>
              <a:t>Observations</a:t>
            </a:r>
            <a:br>
              <a:rPr lang="en-GB" sz="5400" b="1" dirty="0" smtClean="0">
                <a:solidFill>
                  <a:schemeClr val="bg1"/>
                </a:solidFill>
                <a:latin typeface="+mn-lt"/>
              </a:rPr>
            </a:br>
            <a:r>
              <a:rPr lang="en-GB" sz="5400" b="1" dirty="0">
                <a:solidFill>
                  <a:schemeClr val="bg1"/>
                </a:solidFill>
                <a:latin typeface="+mn-lt"/>
              </a:rPr>
              <a:t>N</a:t>
            </a:r>
            <a:r>
              <a:rPr lang="en-GB" sz="5400" b="1" dirty="0" smtClean="0">
                <a:solidFill>
                  <a:schemeClr val="bg1"/>
                </a:solidFill>
                <a:latin typeface="+mn-lt"/>
              </a:rPr>
              <a:t>ext steps</a:t>
            </a:r>
            <a:endParaRPr lang="en-GB" sz="5400" b="1" dirty="0">
              <a:solidFill>
                <a:srgbClr val="C4AA6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5696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89562"/>
            <a:ext cx="12192000" cy="1325563"/>
          </a:xfrm>
        </p:spPr>
        <p:txBody>
          <a:bodyPr>
            <a:noAutofit/>
          </a:bodyPr>
          <a:lstStyle/>
          <a:p>
            <a:r>
              <a:rPr lang="en-GB" sz="5400" b="1" dirty="0" smtClean="0">
                <a:solidFill>
                  <a:schemeClr val="bg1"/>
                </a:solidFill>
                <a:latin typeface="+mn-lt"/>
              </a:rPr>
              <a:t>It’s just another Leadership Network…..</a:t>
            </a:r>
            <a:br>
              <a:rPr lang="en-GB" sz="5400" b="1" dirty="0" smtClean="0">
                <a:solidFill>
                  <a:schemeClr val="bg1"/>
                </a:solidFill>
                <a:latin typeface="+mn-lt"/>
              </a:rPr>
            </a:br>
            <a:r>
              <a:rPr lang="en-GB" sz="54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GB" sz="5400" b="1" dirty="0">
                <a:solidFill>
                  <a:schemeClr val="bg1"/>
                </a:solidFill>
                <a:latin typeface="+mn-lt"/>
              </a:rPr>
            </a:br>
            <a:endParaRPr lang="en-GB" sz="5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7474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19" y="868080"/>
            <a:ext cx="10649965" cy="1480993"/>
          </a:xfrm>
        </p:spPr>
        <p:txBody>
          <a:bodyPr>
            <a:noAutofit/>
          </a:bodyPr>
          <a:lstStyle/>
          <a:p>
            <a:r>
              <a:rPr lang="en-GB" sz="5400" b="1" dirty="0" smtClean="0">
                <a:solidFill>
                  <a:schemeClr val="bg1"/>
                </a:solidFill>
                <a:latin typeface="+mn-lt"/>
              </a:rPr>
              <a:t>IMO RC-2020 is different because of the members’ values….</a:t>
            </a:r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/>
              <a:t/>
            </a:r>
            <a:br>
              <a:rPr lang="en-GB" sz="5400" dirty="0"/>
            </a:br>
            <a:endParaRPr lang="en-GB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5890435" y="3242208"/>
            <a:ext cx="58372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who end up as ‘first’ don’t actually set out to be first.</a:t>
            </a:r>
          </a:p>
          <a:p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set out to do something they love….</a:t>
            </a:r>
            <a:endParaRPr lang="en-GB" sz="4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5522" y="2349073"/>
            <a:ext cx="2024913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7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en-GB" sz="287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8449" y="4864109"/>
            <a:ext cx="1569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chemeClr val="bg1">
                    <a:lumMod val="95000"/>
                  </a:schemeClr>
                </a:solidFill>
              </a:rPr>
              <a:t>Condoleeza</a:t>
            </a:r>
            <a:r>
              <a:rPr lang="en-GB" sz="1600" b="1" dirty="0" smtClean="0">
                <a:solidFill>
                  <a:schemeClr val="bg1">
                    <a:lumMod val="95000"/>
                  </a:schemeClr>
                </a:solidFill>
              </a:rPr>
              <a:t> Rice</a:t>
            </a:r>
            <a:endParaRPr lang="en-GB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897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855" y="376393"/>
            <a:ext cx="11404905" cy="3043464"/>
          </a:xfrm>
        </p:spPr>
        <p:txBody>
          <a:bodyPr>
            <a:noAutofit/>
          </a:bodyPr>
          <a:lstStyle/>
          <a:p>
            <a:r>
              <a:rPr lang="en-GB" sz="5400" b="1" dirty="0" smtClean="0">
                <a:solidFill>
                  <a:schemeClr val="bg1"/>
                </a:solidFill>
                <a:latin typeface="+mn-lt"/>
              </a:rPr>
              <a:t>What makes RC-2020 standout from the leadership networking crowd?</a:t>
            </a:r>
            <a:br>
              <a:rPr lang="en-GB" sz="5400" b="1" dirty="0" smtClean="0">
                <a:solidFill>
                  <a:schemeClr val="bg1"/>
                </a:solidFill>
                <a:latin typeface="+mn-lt"/>
              </a:rPr>
            </a:br>
            <a:r>
              <a:rPr lang="en-GB" sz="54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GB" sz="5400" b="1" dirty="0">
                <a:solidFill>
                  <a:schemeClr val="bg1"/>
                </a:solidFill>
                <a:latin typeface="+mn-lt"/>
              </a:rPr>
            </a:br>
            <a:endParaRPr lang="en-GB" sz="5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2260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375" y="1301898"/>
            <a:ext cx="4267200" cy="3987800"/>
          </a:xfrm>
        </p:spPr>
        <p:txBody>
          <a:bodyPr>
            <a:noAutofit/>
          </a:bodyPr>
          <a:lstStyle/>
          <a:p>
            <a:r>
              <a:rPr lang="en-GB" sz="54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What the Future could look like</a:t>
            </a:r>
            <a:endParaRPr lang="en-GB" sz="54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0295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925" y="3841750"/>
            <a:ext cx="4657725" cy="1673225"/>
          </a:xfrm>
        </p:spPr>
        <p:txBody>
          <a:bodyPr>
            <a:noAutofit/>
          </a:bodyPr>
          <a:lstStyle/>
          <a:p>
            <a:r>
              <a:rPr lang="en-GB" sz="6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Initial </a:t>
            </a:r>
            <a:br>
              <a:rPr lang="en-GB" sz="6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GB" sz="6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Brand </a:t>
            </a:r>
            <a:br>
              <a:rPr lang="en-GB" sz="6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GB" sz="6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conversation</a:t>
            </a:r>
            <a:endParaRPr lang="en-GB" sz="6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5451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2738218"/>
            <a:ext cx="7373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="1" dirty="0" smtClean="0">
                <a:solidFill>
                  <a:srgbClr val="B69B60"/>
                </a:solidFill>
              </a:rPr>
              <a:t>What’s in a Name?</a:t>
            </a:r>
            <a:endParaRPr lang="en-GB" sz="7200" b="1" dirty="0">
              <a:solidFill>
                <a:srgbClr val="B69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596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21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2093</TotalTime>
  <Words>707</Words>
  <Application>Microsoft Office PowerPoint</Application>
  <PresentationFormat>Widescreen</PresentationFormat>
  <Paragraphs>112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The Starting Point</vt:lpstr>
      <vt:lpstr>Why  change?</vt:lpstr>
      <vt:lpstr>It’s just another Leadership Network…..  </vt:lpstr>
      <vt:lpstr>IMO RC-2020 is different because of the members’ values….  </vt:lpstr>
      <vt:lpstr>What makes RC-2020 standout from the leadership networking crowd?  </vt:lpstr>
      <vt:lpstr>What the Future could look like</vt:lpstr>
      <vt:lpstr>Initial  Brand  conversation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The conversation continued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Observations 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Mahoney (PMahoney)</dc:creator>
  <cp:lastModifiedBy>Gillian Magee (GMagee)</cp:lastModifiedBy>
  <cp:revision>30</cp:revision>
  <dcterms:created xsi:type="dcterms:W3CDTF">2018-10-16T13:48:04Z</dcterms:created>
  <dcterms:modified xsi:type="dcterms:W3CDTF">2019-04-16T14:41:52Z</dcterms:modified>
</cp:coreProperties>
</file>